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9"/>
  </p:notesMasterIdLst>
  <p:handoutMasterIdLst>
    <p:handoutMasterId r:id="rId20"/>
  </p:handoutMasterIdLst>
  <p:sldIdLst>
    <p:sldId id="429" r:id="rId5"/>
    <p:sldId id="425" r:id="rId6"/>
    <p:sldId id="422" r:id="rId7"/>
    <p:sldId id="418" r:id="rId8"/>
    <p:sldId id="427" r:id="rId9"/>
    <p:sldId id="420" r:id="rId10"/>
    <p:sldId id="419" r:id="rId11"/>
    <p:sldId id="421" r:id="rId12"/>
    <p:sldId id="426" r:id="rId13"/>
    <p:sldId id="424" r:id="rId14"/>
    <p:sldId id="423" r:id="rId15"/>
    <p:sldId id="409" r:id="rId16"/>
    <p:sldId id="288" r:id="rId17"/>
    <p:sldId id="428" r:id="rId18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29"/>
            <p14:sldId id="425"/>
          </p14:sldIdLst>
        </p14:section>
        <p14:section name="Meet Coaches" id="{D406820B-399B-4A34-9148-B3F013978C6A}">
          <p14:sldIdLst>
            <p14:sldId id="422"/>
          </p14:sldIdLst>
        </p14:section>
        <p14:section name="scenario" id="{3BBA79BE-4F68-443D-BA08-6D36CB1710E3}">
          <p14:sldIdLst>
            <p14:sldId id="418"/>
            <p14:sldId id="427"/>
            <p14:sldId id="420"/>
            <p14:sldId id="419"/>
            <p14:sldId id="421"/>
            <p14:sldId id="426"/>
          </p14:sldIdLst>
        </p14:section>
        <p14:section name="hints" id="{5DD27673-3D85-4EDB-A887-377C1B7DAE3F}">
          <p14:sldIdLst>
            <p14:sldId id="424"/>
            <p14:sldId id="423"/>
          </p14:sldIdLst>
        </p14:section>
        <p14:section name="Followup" id="{E228A65D-4B95-4FEE-9A69-F629087D1923}">
          <p14:sldIdLst>
            <p14:sldId id="409"/>
          </p14:sldIdLst>
        </p14:section>
        <p14:section name="Next Steps" id="{5F8C4C66-6F32-4CD8-B85D-FF2785229007}">
          <p14:sldIdLst>
            <p14:sldId id="288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0000"/>
    <a:srgbClr val="EDEFF7"/>
    <a:srgbClr val="FFD270"/>
    <a:srgbClr val="EEAA9C"/>
    <a:srgbClr val="EE9E8E"/>
    <a:srgbClr val="B7E3C3"/>
    <a:srgbClr val="9EDAAE"/>
    <a:srgbClr val="85D199"/>
    <a:srgbClr val="4DC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 autoAdjust="0"/>
    <p:restoredTop sz="92970" autoAdjust="0"/>
  </p:normalViewPr>
  <p:slideViewPr>
    <p:cSldViewPr snapToGrid="0" showGuides="1">
      <p:cViewPr varScale="1">
        <p:scale>
          <a:sx n="84" d="100"/>
          <a:sy n="84" d="100"/>
        </p:scale>
        <p:origin x="1141" y="381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02.09.2024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02.09.2024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September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-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54AEA29-FD98-FD45-860E-07D63F50FFE1}"/>
              </a:ext>
            </a:extLst>
          </p:cNvPr>
          <p:cNvSpPr/>
          <p:nvPr userDrawn="1"/>
        </p:nvSpPr>
        <p:spPr>
          <a:xfrm>
            <a:off x="1" y="0"/>
            <a:ext cx="335665" cy="685958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033200" y="1425600"/>
            <a:ext cx="8622612" cy="1990800"/>
          </a:xfrm>
        </p:spPr>
        <p:txBody>
          <a:bodyPr lIns="90000" rIns="90000" anchor="b" anchorCtr="0">
            <a:normAutofit/>
          </a:bodyPr>
          <a:lstStyle>
            <a:lvl1pPr>
              <a:spcBef>
                <a:spcPts val="0"/>
              </a:spcBef>
              <a:defRPr sz="6600" b="1" u="sng" baseline="0">
                <a:uFill>
                  <a:solidFill>
                    <a:srgbClr val="EB5C3F"/>
                  </a:solidFill>
                </a:uFill>
                <a:latin typeface="+mj-lt"/>
              </a:defRPr>
            </a:lvl1pPr>
          </a:lstStyle>
          <a:p>
            <a:r>
              <a:rPr lang="de-DE" dirty="0">
                <a:uFill>
                  <a:solidFill>
                    <a:schemeClr val="accent2"/>
                  </a:solidFill>
                </a:uFill>
              </a:rPr>
              <a:t>Präsentationstitel  zweizeilig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111250" y="3543300"/>
            <a:ext cx="8545513" cy="808038"/>
          </a:xfrm>
        </p:spPr>
        <p:txBody>
          <a:bodyPr lIns="0" tIns="0" rIns="72000" bIns="0" anchor="ctr" anchorCtr="0">
            <a:normAutofit/>
          </a:bodyPr>
          <a:lstStyle>
            <a:lvl1pPr>
              <a:defRPr sz="2000">
                <a:solidFill>
                  <a:srgbClr val="00B3C4"/>
                </a:solidFill>
              </a:defRPr>
            </a:lvl1pPr>
          </a:lstStyle>
          <a:p>
            <a:pPr lvl="0"/>
            <a:r>
              <a:rPr lang="de-DE" dirty="0"/>
              <a:t>Referentenname, Funktion, Unternehmen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10A3B8-BFEE-D54A-AA7F-88B45F6DD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059" y="5538650"/>
            <a:ext cx="909563" cy="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1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September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September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2. September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2. September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2. September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8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sap.com/events/teched/virtual/flow/sap/te24/catalog/page/catalog/session/1720287756404001aCCf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two people fighting&#10;&#10;Description automatically generated">
            <a:extLst>
              <a:ext uri="{FF2B5EF4-FFF2-40B4-BE49-F238E27FC236}">
                <a16:creationId xmlns:a16="http://schemas.microsoft.com/office/drawing/2014/main" id="{38DED872-521C-38E6-398E-E2693D8D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9C770-132E-1087-2BAE-17F801ECB31A}"/>
              </a:ext>
            </a:extLst>
          </p:cNvPr>
          <p:cNvSpPr txBox="1"/>
          <p:nvPr/>
        </p:nvSpPr>
        <p:spPr>
          <a:xfrm>
            <a:off x="414259" y="3182718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A129-4468-800B-8B51-E106C6A43D6B}"/>
              </a:ext>
            </a:extLst>
          </p:cNvPr>
          <p:cNvSpPr txBox="1"/>
          <p:nvPr/>
        </p:nvSpPr>
        <p:spPr>
          <a:xfrm>
            <a:off x="9796542" y="3259723"/>
            <a:ext cx="20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Blue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team</a:t>
            </a:r>
            <a:endParaRPr lang="en-DE" dirty="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0B963-2D22-9C42-F761-95F1E964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38" y="2957869"/>
            <a:ext cx="1294979" cy="640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1" y="1341437"/>
            <a:ext cx="11730296" cy="4883871"/>
          </a:xfrm>
        </p:spPr>
        <p:txBody>
          <a:bodyPr/>
          <a:lstStyle/>
          <a:p>
            <a:endParaRPr lang="en-US" sz="5400" dirty="0"/>
          </a:p>
          <a:p>
            <a:r>
              <a:rPr lang="en-US" sz="5400" dirty="0"/>
              <a:t>https://aka.ms/dsag-tt-24-microsoft</a:t>
            </a:r>
            <a:endParaRPr lang="en-DE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AA34E9-969C-994B-8B6F-25775E000C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08" y="404664"/>
            <a:ext cx="11461631" cy="1990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5400" dirty="0">
                <a:uFill>
                  <a:solidFill>
                    <a:schemeClr val="accent2"/>
                  </a:solidFill>
                </a:uFill>
              </a:rPr>
              <a:t>Vortragsslot auf Jahreskongress</a:t>
            </a: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9"/>
          </p:nvPr>
        </p:nvSpPr>
        <p:spPr>
          <a:xfrm>
            <a:off x="1199456" y="2630506"/>
            <a:ext cx="9773344" cy="317475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r>
              <a:rPr lang="de-DE" b="0" dirty="0"/>
              <a:t>Am 16. Oktober 2024 in Leipzig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Ein Slot á 45 Minuten zur freien Gestaltung zwischen 14:00 und 17:30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Anreise und Unterkunft werden übernommen </a:t>
            </a:r>
          </a:p>
          <a:p>
            <a:r>
              <a:rPr lang="de-DE" b="0" dirty="0"/>
              <a:t>     (bis 3 Personen pro Vortrag)</a:t>
            </a:r>
          </a:p>
          <a:p>
            <a:r>
              <a:rPr lang="de-DE" b="0" dirty="0"/>
              <a:t>-    Ansprechpartner: Patrick Schnarchendorf (DSAG)</a:t>
            </a:r>
          </a:p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92639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7AE7F-A2A4-8412-AC4B-BCF58D4805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cap="none" dirty="0">
                <a:effectLst/>
                <a:latin typeface="-apple-system"/>
                <a:hlinkClick r:id="rId2"/>
              </a:rPr>
              <a:t>XP202</a:t>
            </a:r>
            <a:r>
              <a:rPr lang="en-US" b="0" i="0" cap="none" dirty="0">
                <a:effectLst/>
                <a:latin typeface="-apple-system"/>
              </a:rPr>
              <a:t> SAP </a:t>
            </a:r>
            <a:r>
              <a:rPr lang="en-US" b="0" i="0" cap="none" dirty="0" err="1">
                <a:effectLst/>
                <a:latin typeface="-apple-system"/>
              </a:rPr>
              <a:t>TechTd</a:t>
            </a:r>
            <a:r>
              <a:rPr lang="en-US" b="0" i="0" cap="none" dirty="0">
                <a:effectLst/>
                <a:latin typeface="-apple-system"/>
              </a:rPr>
              <a:t>  - Identity lifecycle management with SAP BTP and Microsoft Entra</a:t>
            </a:r>
            <a:endParaRPr lang="en-DE" cap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97343-1988-9AB6-B3DE-1C065EF2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63" y="1154091"/>
            <a:ext cx="6456372" cy="53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4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pPr algn="ctr"/>
            <a:r>
              <a:rPr lang="de-DE" b="1" cap="none" dirty="0">
                <a:latin typeface="+mn-lt"/>
              </a:rPr>
              <a:t>SAP Hacker für einen Tag – Willkommen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Red</a:t>
            </a:r>
            <a:r>
              <a:rPr lang="de-DE" b="1" cap="none" dirty="0">
                <a:solidFill>
                  <a:srgbClr val="C00000"/>
                </a:solidFill>
                <a:latin typeface="+mn-lt"/>
              </a:rPr>
              <a:t> </a:t>
            </a:r>
            <a:r>
              <a:rPr lang="de-DE" b="1" cap="none" dirty="0" err="1">
                <a:solidFill>
                  <a:srgbClr val="C00000"/>
                </a:solidFill>
                <a:latin typeface="+mn-lt"/>
              </a:rPr>
              <a:t>Team</a:t>
            </a:r>
            <a:r>
              <a:rPr lang="de-DE" b="1" cap="none" dirty="0" err="1">
                <a:latin typeface="+mn-lt"/>
              </a:rPr>
              <a:t>‘er</a:t>
            </a:r>
            <a:endParaRPr lang="de-DE" b="1" cap="none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9A3A-BD2F-710E-D890-E37E2B4A2525}"/>
              </a:ext>
            </a:extLst>
          </p:cNvPr>
          <p:cNvSpPr txBox="1"/>
          <p:nvPr/>
        </p:nvSpPr>
        <p:spPr>
          <a:xfrm>
            <a:off x="360218" y="1263073"/>
            <a:ext cx="7721600" cy="45858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000000"/>
                </a:solidFill>
              </a:rPr>
              <a:t>Agenda für heute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09:00  Begrüßung vor Ort in Walldorf und Online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09:15  Vorstellung Angriffs-Szenario und </a:t>
            </a:r>
            <a:r>
              <a:rPr lang="de-DE" dirty="0" err="1">
                <a:solidFill>
                  <a:srgbClr val="000000"/>
                </a:solidFill>
              </a:rPr>
              <a:t>EvilGinx</a:t>
            </a:r>
            <a:endParaRPr lang="de-DE" dirty="0">
              <a:solidFill>
                <a:srgbClr val="000000"/>
              </a:solidFill>
            </a:endParaRP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09:40  </a:t>
            </a:r>
            <a:r>
              <a:rPr lang="de-DE" dirty="0" err="1">
                <a:solidFill>
                  <a:srgbClr val="000000"/>
                </a:solidFill>
              </a:rPr>
              <a:t>Weaponize</a:t>
            </a:r>
            <a:r>
              <a:rPr lang="de-DE" dirty="0">
                <a:solidFill>
                  <a:srgbClr val="000000"/>
                </a:solidFill>
              </a:rPr>
              <a:t> E-Mail mit </a:t>
            </a:r>
            <a:r>
              <a:rPr lang="de-DE" dirty="0" err="1">
                <a:solidFill>
                  <a:srgbClr val="000000"/>
                </a:solidFill>
              </a:rPr>
              <a:t>GenAI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lang="de-DE" dirty="0" err="1">
                <a:solidFill>
                  <a:srgbClr val="000000"/>
                </a:solidFill>
              </a:rPr>
              <a:t>Adversary</a:t>
            </a:r>
            <a:r>
              <a:rPr lang="de-DE" dirty="0">
                <a:solidFill>
                  <a:srgbClr val="000000"/>
                </a:solidFill>
              </a:rPr>
              <a:t>-in-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-</a:t>
            </a:r>
            <a:r>
              <a:rPr lang="de-DE" dirty="0" err="1">
                <a:solidFill>
                  <a:srgbClr val="000000"/>
                </a:solidFill>
              </a:rPr>
              <a:t>middle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attack</a:t>
            </a:r>
            <a:r>
              <a:rPr lang="de-DE" dirty="0">
                <a:solidFill>
                  <a:srgbClr val="000000"/>
                </a:solidFill>
              </a:rPr>
              <a:t> auf SAP </a:t>
            </a:r>
          </a:p>
          <a:p>
            <a:pPr algn="l"/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12:30  Mittagspause </a:t>
            </a:r>
            <a:br>
              <a:rPr lang="de-DE" dirty="0">
                <a:solidFill>
                  <a:srgbClr val="000000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13:15  Aktivierung des „</a:t>
            </a:r>
            <a:r>
              <a:rPr lang="de-DE" dirty="0" err="1">
                <a:solidFill>
                  <a:srgbClr val="000000"/>
                </a:solidFill>
              </a:rPr>
              <a:t>Unexpected</a:t>
            </a:r>
            <a:r>
              <a:rPr lang="de-DE" dirty="0">
                <a:solidFill>
                  <a:srgbClr val="000000"/>
                </a:solidFill>
              </a:rPr>
              <a:t> Login " Alerts und </a:t>
            </a:r>
            <a:r>
              <a:rPr lang="de-DE" dirty="0" err="1">
                <a:solidFill>
                  <a:srgbClr val="000000"/>
                </a:solidFill>
              </a:rPr>
              <a:t>automat</a:t>
            </a:r>
            <a:r>
              <a:rPr lang="de-DE" dirty="0">
                <a:solidFill>
                  <a:srgbClr val="000000"/>
                </a:solidFill>
              </a:rPr>
              <a:t>. Reaktion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Optional: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Erweiterung des Alerts auf Adressräume von „Schurken-Staaten“ etc.</a:t>
            </a:r>
          </a:p>
          <a:p>
            <a:pPr algn="l"/>
            <a:r>
              <a:rPr lang="de-DE" b="0" dirty="0">
                <a:solidFill>
                  <a:srgbClr val="000000"/>
                </a:solidFill>
              </a:rPr>
              <a:t>- Anreicherung der SAP-Alerts mit Handlungsempfehlung von Azure OpenAI</a:t>
            </a:r>
          </a:p>
          <a:p>
            <a:pPr algn="l"/>
            <a:endParaRPr lang="de-DE" dirty="0">
              <a:solidFill>
                <a:srgbClr val="000000"/>
              </a:solidFill>
            </a:endParaRPr>
          </a:p>
          <a:p>
            <a:pPr algn="l"/>
            <a:r>
              <a:rPr lang="de-DE" dirty="0">
                <a:solidFill>
                  <a:srgbClr val="000000"/>
                </a:solidFill>
              </a:rPr>
              <a:t>15:00  Hacking Post-mortem und Verabschiedung </a:t>
            </a:r>
          </a:p>
          <a:p>
            <a:pPr algn="l"/>
            <a:endParaRPr lang="en-DE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295AEF-B508-89A4-0DBE-0BCBC9738BCC}"/>
              </a:ext>
            </a:extLst>
          </p:cNvPr>
          <p:cNvCxnSpPr/>
          <p:nvPr/>
        </p:nvCxnSpPr>
        <p:spPr>
          <a:xfrm>
            <a:off x="387927" y="1717964"/>
            <a:ext cx="738909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58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r>
              <a:rPr lang="de-DE" sz="2000" dirty="0"/>
              <a:t>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 (</a:t>
            </a:r>
            <a:r>
              <a:rPr lang="de-DE" sz="2000" dirty="0" err="1"/>
              <a:t>nl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 (de)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Eure Coaches für heute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484744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443822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060956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90E2-5466-4A8D-9B43-5991DD289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SAP Security Meinungsbild bevor wir starten…</a:t>
            </a:r>
            <a:endParaRPr lang="en-DE" cap="non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5BE5EB-61D8-F910-093C-D648C06F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1078694"/>
            <a:ext cx="9696555" cy="545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4994797" y="1843901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DEC703-4D31-7620-C30F-58E805DFAF6A}"/>
              </a:ext>
            </a:extLst>
          </p:cNvPr>
          <p:cNvSpPr txBox="1"/>
          <p:nvPr/>
        </p:nvSpPr>
        <p:spPr>
          <a:xfrm>
            <a:off x="5013492" y="2564419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EvilGinx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C8E46-40FB-BB06-993E-ACD577B19AC7}"/>
              </a:ext>
            </a:extLst>
          </p:cNvPr>
          <p:cNvSpPr txBox="1"/>
          <p:nvPr/>
        </p:nvSpPr>
        <p:spPr>
          <a:xfrm>
            <a:off x="-221904" y="4745536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Victim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B946-5DE2-E3CB-910D-1B79BA5E01FB}"/>
              </a:ext>
            </a:extLst>
          </p:cNvPr>
          <p:cNvSpPr txBox="1"/>
          <p:nvPr/>
        </p:nvSpPr>
        <p:spPr>
          <a:xfrm>
            <a:off x="5051881" y="5531960"/>
            <a:ext cx="147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/>
              <a:t>Der Faktor Mensch</a:t>
            </a:r>
            <a:endParaRPr lang="en-DE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C92A53-1552-C5D7-5636-7E36114B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4" y="2419181"/>
            <a:ext cx="4480086" cy="376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229F-3215-C148-61D3-11779F80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86" y="1212630"/>
            <a:ext cx="4796724" cy="1186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3F169-0941-397A-A3F2-BFE5BB05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t="16899"/>
          <a:stretch/>
        </p:blipFill>
        <p:spPr>
          <a:xfrm>
            <a:off x="6381086" y="1684963"/>
            <a:ext cx="4103367" cy="393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Missbrauch, ABER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419765"/>
            <a:ext cx="1012648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7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613</TotalTime>
  <Words>403</Words>
  <Application>Microsoft Office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270</cp:revision>
  <dcterms:created xsi:type="dcterms:W3CDTF">2018-07-31T15:04:08Z</dcterms:created>
  <dcterms:modified xsi:type="dcterms:W3CDTF">2024-09-02T06:41:09Z</dcterms:modified>
</cp:coreProperties>
</file>